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  <p:sldMasterId id="2147483676" r:id="rId3"/>
    <p:sldMasterId id="2147483677" r:id="rId4"/>
  </p:sldMasterIdLst>
  <p:notesMasterIdLst>
    <p:notesMasterId r:id="rId2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2"/>
  </p:normalViewPr>
  <p:slideViewPr>
    <p:cSldViewPr snapToGrid="0">
      <p:cViewPr varScale="1">
        <p:scale>
          <a:sx n="140" d="100"/>
          <a:sy n="140" d="100"/>
        </p:scale>
        <p:origin x="84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3b4848d9d_3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d3b4848d9d_3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6e48fc79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6e48fc79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6e48fc79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d6e48fc79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6e48fc795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6e48fc795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d6e48fc795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d6e48fc795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6e48fc79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d6e48fc795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3b4848d9d_3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d3b4848d9d_3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3b4848d9d_3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d3b4848d9d_3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3b4848d9d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d3b4848d9d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6e48fc79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6e48fc79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6e48fc79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6e48fc79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d6e48fc79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d6e48fc79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6e48fc795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6e48fc795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6e48fc79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d6e48fc79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6e48fc795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6e48fc795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ield">
  <p:cSld name="Shield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 descr="shie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27063" y="877599"/>
            <a:ext cx="3912703" cy="42659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123826" y="2651152"/>
            <a:ext cx="3828116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3"/>
          </p:nvPr>
        </p:nvSpPr>
        <p:spPr>
          <a:xfrm>
            <a:off x="115889" y="3673928"/>
            <a:ext cx="3845138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57" name="Google Shape;57;p14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14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9" name="Google Shape;59;p14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" name="Google Shape;60;p14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61" name="Google Shape;61;p14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4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63" name="Google Shape;63;p14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vens Seal">
  <p:cSld name="Stevens Seal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2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3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70" name="Google Shape;70;p15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15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6066" y="-11206"/>
            <a:ext cx="1743075" cy="990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15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74" name="Google Shape;74;p15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15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6" name="Google Shape;76;p15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vens Clock">
  <p:cSld name="Stevens Cloc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3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82" name="Google Shape;82;p16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83" name="Google Shape;83;p16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16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" name="Google Shape;85;p16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16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87" name="Google Shape;87;p16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16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89" name="Google Shape;89;p16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vens Fountain">
  <p:cSld name="Stevens Fountai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3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95" name="Google Shape;95;p17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96" name="Google Shape;96;p17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97;p17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8" name="Google Shape;98;p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17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100" name="Google Shape;100;p17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" name="Google Shape;101;p17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02" name="Google Shape;102;p17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rchbearer">
  <p:cSld name="Torchbear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>
            <a:spLocks noGrp="1"/>
          </p:cNvSpPr>
          <p:nvPr>
            <p:ph type="body" idx="1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3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08" name="Google Shape;108;p18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109" name="Google Shape;109;p18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" name="Google Shape;110;p18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1" name="Google Shape;111;p18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18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113" name="Google Shape;113;p18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18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15" name="Google Shape;115;p18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udents with NYC skyline">
  <p:cSld name="Students with NYC skylin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2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3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1" name="Google Shape;121;p19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122" name="Google Shape;122;p19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19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4" name="Google Shape;124;p19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19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126" name="Google Shape;126;p19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19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28" name="Google Shape;128;p19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dwin A Stevens Hall">
  <p:cSld name="Edwin A Stevens H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3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34" name="Google Shape;134;p20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135" name="Google Shape;135;p20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6" name="Google Shape;136;p20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7" name="Google Shape;137;p20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" name="Google Shape;138;p20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139" name="Google Shape;139;p20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0" name="Google Shape;140;p20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41" name="Google Shape;141;p20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mpus Aerial">
  <p:cSld name="Campus Aerial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40183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>
            <a:spLocks noGrp="1"/>
          </p:cNvSpPr>
          <p:nvPr>
            <p:ph type="body" idx="1"/>
          </p:nvPr>
        </p:nvSpPr>
        <p:spPr>
          <a:xfrm>
            <a:off x="115889" y="3673928"/>
            <a:ext cx="5008936" cy="94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body" idx="2"/>
          </p:nvPr>
        </p:nvSpPr>
        <p:spPr>
          <a:xfrm>
            <a:off x="123825" y="2651152"/>
            <a:ext cx="4993528" cy="903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3"/>
          </p:nvPr>
        </p:nvSpPr>
        <p:spPr>
          <a:xfrm>
            <a:off x="123825" y="1294279"/>
            <a:ext cx="5000999" cy="123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47" name="Google Shape;147;p21"/>
          <p:cNvGrpSpPr/>
          <p:nvPr/>
        </p:nvGrpSpPr>
        <p:grpSpPr>
          <a:xfrm>
            <a:off x="0" y="4814516"/>
            <a:ext cx="9144000" cy="328984"/>
            <a:chOff x="0" y="4172975"/>
            <a:chExt cx="9144000" cy="438645"/>
          </a:xfrm>
        </p:grpSpPr>
        <p:cxnSp>
          <p:nvCxnSpPr>
            <p:cNvPr id="148" name="Google Shape;148;p21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9" name="Google Shape;149;p21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" name="Google Shape;150;p2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" name="Google Shape;151;p21"/>
          <p:cNvGrpSpPr/>
          <p:nvPr/>
        </p:nvGrpSpPr>
        <p:grpSpPr>
          <a:xfrm>
            <a:off x="0" y="9155"/>
            <a:ext cx="9144000" cy="418"/>
            <a:chOff x="0" y="12207"/>
            <a:chExt cx="9144000" cy="557"/>
          </a:xfrm>
        </p:grpSpPr>
        <p:cxnSp>
          <p:nvCxnSpPr>
            <p:cNvPr id="152" name="Google Shape;152;p21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" name="Google Shape;153;p21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54" name="Google Shape;154;p21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4762"/>
            <a:ext cx="1724025" cy="97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Bullets">
  <p:cSld name="Subhead w/ Bullet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>
            <a:spLocks noGrp="1"/>
          </p:cNvSpPr>
          <p:nvPr>
            <p:ph type="body" idx="1"/>
          </p:nvPr>
        </p:nvSpPr>
        <p:spPr>
          <a:xfrm>
            <a:off x="227013" y="1282013"/>
            <a:ext cx="8691562" cy="3288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562" cy="306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No Bullets">
  <p:cSld name="Subhead w/ No Bullet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>
            <a:spLocks noGrp="1"/>
          </p:cNvSpPr>
          <p:nvPr>
            <p:ph type="body" idx="1"/>
          </p:nvPr>
        </p:nvSpPr>
        <p:spPr>
          <a:xfrm>
            <a:off x="227013" y="1282013"/>
            <a:ext cx="8691562" cy="3288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562" cy="306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No Bullets 2 col">
  <p:cSld name="Subhead w/ No Bullets 2 col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body" idx="1"/>
          </p:nvPr>
        </p:nvSpPr>
        <p:spPr>
          <a:xfrm>
            <a:off x="227013" y="1282013"/>
            <a:ext cx="4214555" cy="3288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562" cy="306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body" idx="3"/>
          </p:nvPr>
        </p:nvSpPr>
        <p:spPr>
          <a:xfrm>
            <a:off x="4620526" y="1282013"/>
            <a:ext cx="4269473" cy="3288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no Subhead">
  <p:cSld name="Title with no Subhea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1"/>
          </p:nvPr>
        </p:nvSpPr>
        <p:spPr>
          <a:xfrm>
            <a:off x="227013" y="834082"/>
            <a:ext cx="8691562" cy="373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no Subhead 2 col">
  <p:cSld name="Title with no Subhead 2 col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body" idx="1"/>
          </p:nvPr>
        </p:nvSpPr>
        <p:spPr>
          <a:xfrm>
            <a:off x="227013" y="834082"/>
            <a:ext cx="4248879" cy="373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body" idx="2"/>
          </p:nvPr>
        </p:nvSpPr>
        <p:spPr>
          <a:xfrm>
            <a:off x="4661715" y="834082"/>
            <a:ext cx="4248879" cy="373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0"/>
          <p:cNvGrpSpPr/>
          <p:nvPr/>
        </p:nvGrpSpPr>
        <p:grpSpPr>
          <a:xfrm>
            <a:off x="0" y="3933833"/>
            <a:ext cx="9144000" cy="1209667"/>
            <a:chOff x="-1276426" y="5245111"/>
            <a:chExt cx="9144000" cy="1612889"/>
          </a:xfrm>
        </p:grpSpPr>
        <p:cxnSp>
          <p:nvCxnSpPr>
            <p:cNvPr id="199" name="Google Shape;199;p30"/>
            <p:cNvCxnSpPr/>
            <p:nvPr/>
          </p:nvCxnSpPr>
          <p:spPr>
            <a:xfrm>
              <a:off x="4822622" y="5245111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0" name="Google Shape;200;p30"/>
            <p:cNvCxnSpPr/>
            <p:nvPr/>
          </p:nvCxnSpPr>
          <p:spPr>
            <a:xfrm>
              <a:off x="-1276426" y="5245668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01" name="Google Shape;201;p30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30"/>
          <p:cNvSpPr txBox="1">
            <a:spLocks noGrp="1"/>
          </p:cNvSpPr>
          <p:nvPr>
            <p:ph type="subTitle" idx="1"/>
          </p:nvPr>
        </p:nvSpPr>
        <p:spPr>
          <a:xfrm>
            <a:off x="1371600" y="3930704"/>
            <a:ext cx="6400800" cy="973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03" name="Google Shape;203;p30" descr="Stevens-Secondary-PMSColor-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05428" y="508803"/>
            <a:ext cx="2658223" cy="2271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2800" y="3197996"/>
            <a:ext cx="1828800" cy="2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2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22"/>
          <p:cNvCxnSpPr/>
          <p:nvPr/>
        </p:nvCxnSpPr>
        <p:spPr>
          <a:xfrm>
            <a:off x="6099048" y="4814516"/>
            <a:ext cx="3044952" cy="0"/>
          </a:xfrm>
          <a:prstGeom prst="straightConnector1">
            <a:avLst/>
          </a:prstGeom>
          <a:noFill/>
          <a:ln w="50800" cap="flat" cmpd="sng">
            <a:solidFill>
              <a:srgbClr val="DF702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7" name="Google Shape;157;p22"/>
          <p:cNvCxnSpPr/>
          <p:nvPr/>
        </p:nvCxnSpPr>
        <p:spPr>
          <a:xfrm>
            <a:off x="0" y="4814934"/>
            <a:ext cx="6099048" cy="0"/>
          </a:xfrm>
          <a:prstGeom prst="straightConnector1">
            <a:avLst/>
          </a:prstGeom>
          <a:noFill/>
          <a:ln w="50800" cap="flat" cmpd="sng">
            <a:solidFill>
              <a:srgbClr val="0F787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8" name="Google Shape;158;p22"/>
          <p:cNvSpPr/>
          <p:nvPr/>
        </p:nvSpPr>
        <p:spPr>
          <a:xfrm>
            <a:off x="0" y="4834890"/>
            <a:ext cx="9144000" cy="30861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91150" y="4938713"/>
            <a:ext cx="2200275" cy="9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1" name="Google Shape;161;p22"/>
          <p:cNvGrpSpPr/>
          <p:nvPr/>
        </p:nvGrpSpPr>
        <p:grpSpPr>
          <a:xfrm>
            <a:off x="0" y="0"/>
            <a:ext cx="9144000" cy="696620"/>
            <a:chOff x="0" y="0"/>
            <a:chExt cx="9144000" cy="928827"/>
          </a:xfrm>
        </p:grpSpPr>
        <p:cxnSp>
          <p:nvCxnSpPr>
            <p:cNvPr id="162" name="Google Shape;162;p22"/>
            <p:cNvCxnSpPr/>
            <p:nvPr/>
          </p:nvCxnSpPr>
          <p:spPr>
            <a:xfrm>
              <a:off x="6099048" y="26122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3" name="Google Shape;163;p22"/>
            <p:cNvCxnSpPr/>
            <p:nvPr/>
          </p:nvCxnSpPr>
          <p:spPr>
            <a:xfrm>
              <a:off x="0" y="26679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64" name="Google Shape;164;p22"/>
            <p:cNvPicPr preferRelativeResize="0"/>
            <p:nvPr/>
          </p:nvPicPr>
          <p:blipFill rotWithShape="1">
            <a:blip r:embed="rId8">
              <a:alphaModFix/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70" r:id="rId3"/>
    <p:sldLayoutId id="2147483671" r:id="rId4"/>
    <p:sldLayoutId id="214748367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body" idx="2"/>
          </p:nvPr>
        </p:nvSpPr>
        <p:spPr>
          <a:xfrm>
            <a:off x="123825" y="1294279"/>
            <a:ext cx="5362575" cy="1227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" sz="2800" b="0" dirty="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Production Planning and Scheduling system  Analytics using Tableau and P</a:t>
            </a:r>
            <a:r>
              <a:rPr lang="en-US" altLang="zh-CN" sz="2800" b="0" dirty="0" err="1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ython</a:t>
            </a:r>
            <a:r>
              <a:rPr lang="en" sz="2800" b="0" dirty="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– MGT 809B</a:t>
            </a:r>
            <a:endParaRPr dirty="0"/>
          </a:p>
        </p:txBody>
      </p:sp>
      <p:sp>
        <p:nvSpPr>
          <p:cNvPr id="211" name="Google Shape;211;p31"/>
          <p:cNvSpPr txBox="1">
            <a:spLocks noGrp="1"/>
          </p:cNvSpPr>
          <p:nvPr>
            <p:ph type="body" idx="3"/>
          </p:nvPr>
        </p:nvSpPr>
        <p:spPr>
          <a:xfrm>
            <a:off x="183134" y="2571750"/>
            <a:ext cx="4388865" cy="1630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i="1" dirty="0"/>
              <a:t>Jianxiang Zhai</a:t>
            </a:r>
            <a:endParaRPr i="1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i="1" dirty="0"/>
              <a:t>Apoorv Akhouri</a:t>
            </a:r>
            <a:endParaRPr i="1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i="1" dirty="0"/>
              <a:t>Business Intelligence &amp; Analytics</a:t>
            </a:r>
            <a:endParaRPr i="1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i="1" dirty="0"/>
              <a:t>School of business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i="1" dirty="0"/>
              <a:t>Under the guidence of Prof. </a:t>
            </a:r>
            <a:r>
              <a:rPr lang="en-US" altLang="zh-CN" i="1" dirty="0"/>
              <a:t>Alkiviadis Vazacopoulos</a:t>
            </a:r>
            <a:endParaRPr lang="en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0"/>
          <p:cNvSpPr txBox="1">
            <a:spLocks noGrp="1"/>
          </p:cNvSpPr>
          <p:nvPr>
            <p:ph type="body" idx="1"/>
          </p:nvPr>
        </p:nvSpPr>
        <p:spPr>
          <a:xfrm>
            <a:off x="5090024" y="1289425"/>
            <a:ext cx="3828600" cy="32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dirty="0"/>
              <a:t>The dryer performance is rated based on Actual dry quantity / Yield percentage.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highlight>
                  <a:srgbClr val="FFFF00"/>
                </a:highlight>
              </a:rPr>
              <a:t>Insight:  The company can look directly to a divided/balanced dryer about the  working times for a high rated customer item number, and low rated also</a:t>
            </a:r>
            <a:r>
              <a:rPr lang="en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94" name="Google Shape;294;p40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Dryer performance</a:t>
            </a:r>
            <a:endParaRPr/>
          </a:p>
        </p:txBody>
      </p:sp>
      <p:sp>
        <p:nvSpPr>
          <p:cNvPr id="295" name="Google Shape;295;p40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Data visualization</a:t>
            </a:r>
            <a:endParaRPr i="1" dirty="0"/>
          </a:p>
        </p:txBody>
      </p:sp>
      <p:pic>
        <p:nvPicPr>
          <p:cNvPr id="296" name="Google Shape;2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00" y="1375802"/>
            <a:ext cx="4785225" cy="2796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1"/>
          <p:cNvSpPr txBox="1">
            <a:spLocks noGrp="1"/>
          </p:cNvSpPr>
          <p:nvPr>
            <p:ph type="body" idx="1"/>
          </p:nvPr>
        </p:nvSpPr>
        <p:spPr>
          <a:xfrm>
            <a:off x="227024" y="1282025"/>
            <a:ext cx="3073800" cy="32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Heatmap explains what connection might be observed between these attributes.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DownTime</a:t>
            </a:r>
            <a:r>
              <a:rPr lang="en" dirty="0"/>
              <a:t> &amp; </a:t>
            </a:r>
            <a:r>
              <a:rPr lang="en" dirty="0" err="1"/>
              <a:t>CleanTime</a:t>
            </a:r>
            <a:r>
              <a:rPr lang="en" dirty="0"/>
              <a:t> seem to show the characteristics of being independent factors which are influenced by none of the other attributes. They are fixed processes which show no pattern &amp; thus no correlation with the other attributes.</a:t>
            </a:r>
            <a:endParaRPr dirty="0"/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02" name="Google Shape;302;p41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Heatmap</a:t>
            </a:r>
            <a:endParaRPr/>
          </a:p>
        </p:txBody>
      </p:sp>
      <p:sp>
        <p:nvSpPr>
          <p:cNvPr id="303" name="Google Shape;303;p41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processing</a:t>
            </a:r>
            <a:endParaRPr/>
          </a:p>
        </p:txBody>
      </p:sp>
      <p:pic>
        <p:nvPicPr>
          <p:cNvPr id="304" name="Google Shape;30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249" y="1227777"/>
            <a:ext cx="5538375" cy="229721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1"/>
          <p:cNvSpPr txBox="1"/>
          <p:nvPr/>
        </p:nvSpPr>
        <p:spPr>
          <a:xfrm>
            <a:off x="3544950" y="3692950"/>
            <a:ext cx="5254500" cy="131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dk1"/>
                </a:solidFill>
                <a:highlight>
                  <a:srgbClr val="FFFF00"/>
                </a:highlight>
              </a:rPr>
              <a:t>Although, </a:t>
            </a:r>
            <a:r>
              <a:rPr lang="en" sz="1600" dirty="0" err="1">
                <a:solidFill>
                  <a:schemeClr val="dk1"/>
                </a:solidFill>
                <a:highlight>
                  <a:srgbClr val="FFFF00"/>
                </a:highlight>
              </a:rPr>
              <a:t>TotalRunTime</a:t>
            </a:r>
            <a:r>
              <a:rPr lang="en" sz="1600" dirty="0">
                <a:solidFill>
                  <a:schemeClr val="dk1"/>
                </a:solidFill>
                <a:highlight>
                  <a:srgbClr val="FFFF00"/>
                </a:highlight>
              </a:rPr>
              <a:t> is seen to be most affected by </a:t>
            </a:r>
            <a:r>
              <a:rPr lang="en" sz="1600" dirty="0" err="1">
                <a:solidFill>
                  <a:schemeClr val="dk1"/>
                </a:solidFill>
                <a:highlight>
                  <a:srgbClr val="FFFF00"/>
                </a:highlight>
              </a:rPr>
              <a:t>DryingTime</a:t>
            </a:r>
            <a:r>
              <a:rPr lang="en" sz="1600" dirty="0">
                <a:solidFill>
                  <a:schemeClr val="dk1"/>
                </a:solidFill>
                <a:highlight>
                  <a:srgbClr val="FFFF00"/>
                </a:highlight>
              </a:rPr>
              <a:t> &amp; also </a:t>
            </a:r>
            <a:r>
              <a:rPr lang="en" sz="1600" dirty="0" err="1">
                <a:solidFill>
                  <a:schemeClr val="dk1"/>
                </a:solidFill>
                <a:highlight>
                  <a:srgbClr val="FFFF00"/>
                </a:highlight>
              </a:rPr>
              <a:t>ttlBatches</a:t>
            </a:r>
            <a:r>
              <a:rPr lang="en" sz="1600" dirty="0">
                <a:solidFill>
                  <a:schemeClr val="dk1"/>
                </a:solidFill>
                <a:highlight>
                  <a:srgbClr val="FFFF00"/>
                </a:highlight>
              </a:rPr>
              <a:t> (Total Number of Batches) up to a certain extent.</a:t>
            </a:r>
            <a:endParaRPr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 txBox="1">
            <a:spLocks noGrp="1"/>
          </p:cNvSpPr>
          <p:nvPr>
            <p:ph type="body" idx="1"/>
          </p:nvPr>
        </p:nvSpPr>
        <p:spPr>
          <a:xfrm>
            <a:off x="123063" y="2508850"/>
            <a:ext cx="3591300" cy="216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100"/>
              <a:buChar char="•"/>
            </a:pPr>
            <a:r>
              <a:rPr lang="en" sz="1100"/>
              <a:t>Clustering by K-Prototype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" sz="1100"/>
              <a:t>This DataFrame is converted to a numpy array.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" sz="1100"/>
              <a:t>We instruct our K-Prototype to set up 4 clusters &amp; run it for 50 iterations.</a:t>
            </a:r>
            <a:endParaRPr sz="1100" i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" sz="1100"/>
              <a:t>We then passed our numpy array to a fit &amp; predict method offered by the K-Prototype algorithm.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" sz="1100"/>
              <a:t>As instructed, K-prototype forms 4 clusters named 0, 1, 2, 3 &amp; assigns each to each row of data.</a:t>
            </a:r>
            <a:endParaRPr/>
          </a:p>
        </p:txBody>
      </p:sp>
      <p:sp>
        <p:nvSpPr>
          <p:cNvPr id="311" name="Google Shape;311;p42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sp>
        <p:nvSpPr>
          <p:cNvPr id="312" name="Google Shape;312;p42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processing</a:t>
            </a:r>
            <a:endParaRPr/>
          </a:p>
        </p:txBody>
      </p:sp>
      <p:pic>
        <p:nvPicPr>
          <p:cNvPr id="313" name="Google Shape;3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95" y="1458065"/>
            <a:ext cx="2714625" cy="8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132" y="1669052"/>
            <a:ext cx="2600325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8275" y="1669050"/>
            <a:ext cx="260985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8275" y="3212100"/>
            <a:ext cx="260985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23350" y="3212100"/>
            <a:ext cx="260985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3"/>
          <p:cNvSpPr txBox="1">
            <a:spLocks noGrp="1"/>
          </p:cNvSpPr>
          <p:nvPr>
            <p:ph type="body" idx="1"/>
          </p:nvPr>
        </p:nvSpPr>
        <p:spPr>
          <a:xfrm>
            <a:off x="227025" y="3509175"/>
            <a:ext cx="4102500" cy="121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We can notice that our lowest cluster i.e., 0 – 2.8k ActualDryQty has its centroid closer to zero. 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We can say that we will see more values in this cluster closer to the lower whisker. Something similar can be said about our second cluster i.e., 2.9k – 7.7k ActualDryQty. Meanwhile, we notice that our third &amp; fourth clusters seem to be quite well distributed.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3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visualization</a:t>
            </a:r>
            <a:endParaRPr/>
          </a:p>
        </p:txBody>
      </p:sp>
      <p:sp>
        <p:nvSpPr>
          <p:cNvPr id="324" name="Google Shape;324;p43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processing</a:t>
            </a:r>
            <a:endParaRPr/>
          </a:p>
        </p:txBody>
      </p:sp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704" y="1155581"/>
            <a:ext cx="4239396" cy="2473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650" y="1256175"/>
            <a:ext cx="314325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3"/>
          <p:cNvSpPr txBox="1"/>
          <p:nvPr/>
        </p:nvSpPr>
        <p:spPr>
          <a:xfrm>
            <a:off x="4408944" y="3401416"/>
            <a:ext cx="4329300" cy="163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comparison is re-modeled on Tableau to provide the company a template where they can filter out years, months, dryers &amp; production line according to their requirements &amp; understand the characteristics the data is trying to show. Later we can use these 4 clusters for DEA so we can obtain an Efficiency Frontier that other dryers can look at for better processing.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333" name="Google Shape;333;p44"/>
          <p:cNvSpPr/>
          <p:nvPr/>
        </p:nvSpPr>
        <p:spPr>
          <a:xfrm>
            <a:off x="608950" y="1044700"/>
            <a:ext cx="3335700" cy="1723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100" dirty="0"/>
              <a:t>Our strategy is to restrict the time scope to a specific scale and use control variable to analyze the batch processing.</a:t>
            </a:r>
            <a:endParaRPr dirty="0"/>
          </a:p>
        </p:txBody>
      </p:sp>
      <p:sp>
        <p:nvSpPr>
          <p:cNvPr id="334" name="Google Shape;334;p44"/>
          <p:cNvSpPr/>
          <p:nvPr/>
        </p:nvSpPr>
        <p:spPr>
          <a:xfrm>
            <a:off x="4964900" y="2767900"/>
            <a:ext cx="3335700" cy="1723200"/>
          </a:xfrm>
          <a:prstGeom prst="rect">
            <a:avLst/>
          </a:prstGeom>
          <a:solidFill>
            <a:srgbClr val="A61C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Simultaneously, we use clustering to gain a deeper understanding of the operations &amp; how the dryers, process times, yield &amp; rate react to different drying quantities.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" name="Google Shape;335;p44"/>
          <p:cNvSpPr/>
          <p:nvPr/>
        </p:nvSpPr>
        <p:spPr>
          <a:xfrm rot="5400000">
            <a:off x="4116900" y="1691100"/>
            <a:ext cx="910200" cy="8511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44"/>
          <p:cNvSpPr/>
          <p:nvPr/>
        </p:nvSpPr>
        <p:spPr>
          <a:xfrm rot="-5400000">
            <a:off x="3915100" y="2968400"/>
            <a:ext cx="910200" cy="8511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5"/>
          <p:cNvSpPr txBox="1">
            <a:spLocks noGrp="1"/>
          </p:cNvSpPr>
          <p:nvPr>
            <p:ph type="subTitle" idx="1"/>
          </p:nvPr>
        </p:nvSpPr>
        <p:spPr>
          <a:xfrm>
            <a:off x="1371600" y="4169709"/>
            <a:ext cx="6400800" cy="973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" sz="2400" b="1" dirty="0"/>
              <a:t>Thank you</a:t>
            </a:r>
          </a:p>
          <a:p>
            <a:r>
              <a:rPr lang="en-US" altLang="zh-CN" sz="2400" b="1" dirty="0"/>
              <a:t>Any questions?</a:t>
            </a:r>
            <a:endParaRPr lang="zh-CN" altLang="en-US" sz="2400" b="1" dirty="0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sz="24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>
            <a:spLocks noGrp="1"/>
          </p:cNvSpPr>
          <p:nvPr>
            <p:ph type="body" idx="1"/>
          </p:nvPr>
        </p:nvSpPr>
        <p:spPr>
          <a:xfrm>
            <a:off x="227025" y="1282025"/>
            <a:ext cx="4576200" cy="3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  Our group’s responsibility is to develop a V</a:t>
            </a:r>
            <a:r>
              <a:rPr lang="en-US" altLang="zh-CN" sz="2400" dirty="0" err="1">
                <a:latin typeface="Calibri"/>
                <a:ea typeface="Calibri"/>
                <a:cs typeface="Calibri"/>
                <a:sym typeface="Calibri"/>
              </a:rPr>
              <a:t>isualization</a:t>
            </a:r>
            <a:r>
              <a:rPr lang="en-US" altLang="zh-CN" sz="2400" dirty="0">
                <a:latin typeface="Calibri"/>
                <a:ea typeface="Calibri"/>
                <a:cs typeface="Calibri"/>
                <a:sym typeface="Calibri"/>
              </a:rPr>
              <a:t> and machine learning tool to study </a:t>
            </a:r>
            <a:r>
              <a:rPr lang="en" altLang="zh-CN" sz="2400" dirty="0">
                <a:latin typeface="Calibri"/>
                <a:ea typeface="Calibri"/>
                <a:cs typeface="Calibri"/>
                <a:sym typeface="Calibri"/>
              </a:rPr>
              <a:t>Spray-Tek’s</a:t>
            </a: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current Scheduling system.</a:t>
            </a:r>
            <a:endParaRPr sz="2900" dirty="0"/>
          </a:p>
        </p:txBody>
      </p:sp>
      <p:sp>
        <p:nvSpPr>
          <p:cNvPr id="217" name="Google Shape;217;p32"/>
          <p:cNvSpPr txBox="1">
            <a:spLocks noGrp="1"/>
          </p:cNvSpPr>
          <p:nvPr>
            <p:ph type="sldNum" idx="12"/>
          </p:nvPr>
        </p:nvSpPr>
        <p:spPr>
          <a:xfrm>
            <a:off x="8546351" y="4845705"/>
            <a:ext cx="47662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340" cy="40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225" y="908274"/>
            <a:ext cx="4035975" cy="332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1803000" y="1296825"/>
            <a:ext cx="5538000" cy="32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" sz="1800" dirty="0"/>
              <a:t>The company has 10 dryers. The performance of three process time is unbalanced among them.</a:t>
            </a: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" sz="1800" dirty="0"/>
              <a:t>Some of the customer items are splitted into batches.</a:t>
            </a:r>
            <a:endParaRPr sz="1800" dirty="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" sz="1800" dirty="0"/>
              <a:t>Drying quantity needs to be further analyzed to understand other attributes more clearly.</a:t>
            </a:r>
            <a:endParaRPr sz="1900" dirty="0"/>
          </a:p>
        </p:txBody>
      </p:sp>
      <p:sp>
        <p:nvSpPr>
          <p:cNvPr id="225" name="Google Shape;225;p33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2415075" y="4004712"/>
            <a:ext cx="4376100" cy="47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Dashboards of tableau are  interactive and using the filters filter conditions can provide insights.</a:t>
            </a:r>
            <a:endParaRPr sz="1100"/>
          </a:p>
          <a:p>
            <a:pPr marL="0" lvl="0" indent="0" algn="l" rtl="0">
              <a:lnSpc>
                <a:spcPct val="100000"/>
              </a:lnSpc>
              <a:spcBef>
                <a:spcPts val="18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solutions /Tools</a:t>
            </a:r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228600" algn="l" rtl="0">
              <a:spcBef>
                <a:spcPts val="1800"/>
              </a:spcBef>
              <a:spcAft>
                <a:spcPts val="1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             </a:t>
            </a:r>
            <a:r>
              <a:rPr lang="en" sz="1100" b="1"/>
              <a:t>Tool used: Python, Tableau</a:t>
            </a:r>
            <a:endParaRPr b="1"/>
          </a:p>
        </p:txBody>
      </p:sp>
      <p:sp>
        <p:nvSpPr>
          <p:cNvPr id="234" name="Google Shape;234;p34"/>
          <p:cNvSpPr/>
          <p:nvPr/>
        </p:nvSpPr>
        <p:spPr>
          <a:xfrm>
            <a:off x="4720774" y="1012995"/>
            <a:ext cx="3308100" cy="3039300"/>
          </a:xfrm>
          <a:prstGeom prst="rect">
            <a:avLst/>
          </a:prstGeom>
          <a:solidFill>
            <a:srgbClr val="A61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Python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Data EDA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Use total work time / yield percentage as KPI to rate each dryer.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Segregate the data into 4 subsets using K-Prototype, based on drying quantity.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Compare the clusters against a new column created i.e., Rate. [ActualDryQty / TotalRunTime_hrs]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35" name="Google Shape;235;p34"/>
          <p:cNvSpPr/>
          <p:nvPr/>
        </p:nvSpPr>
        <p:spPr>
          <a:xfrm>
            <a:off x="761025" y="1012995"/>
            <a:ext cx="3308100" cy="3039300"/>
          </a:xfrm>
          <a:prstGeom prst="rect">
            <a:avLst/>
          </a:prstGeom>
          <a:solidFill>
            <a:srgbClr val="A61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Tableau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-US" sz="1100" dirty="0">
                <a:solidFill>
                  <a:srgbClr val="FFFFFF"/>
                </a:solidFill>
              </a:rPr>
              <a:t>Analyze Data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Count of duplicated customer item number.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Visualize Comparisons between batch number and distinct customer item number.</a:t>
            </a:r>
            <a:endParaRPr sz="1100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100" dirty="0">
                <a:solidFill>
                  <a:srgbClr val="FFFFFF"/>
                </a:solidFill>
              </a:rPr>
              <a:t>Correlation between the different process times &amp; other attributes of the dataset.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</a:t>
            </a:r>
            <a:endParaRPr/>
          </a:p>
        </p:txBody>
      </p:sp>
      <p:sp>
        <p:nvSpPr>
          <p:cNvPr id="241" name="Google Shape;241;p35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data to a specific scale</a:t>
            </a:r>
            <a:endParaRPr/>
          </a:p>
        </p:txBody>
      </p:sp>
      <p:sp>
        <p:nvSpPr>
          <p:cNvPr id="242" name="Google Shape;242;p35"/>
          <p:cNvSpPr/>
          <p:nvPr/>
        </p:nvSpPr>
        <p:spPr>
          <a:xfrm>
            <a:off x="1206300" y="1998150"/>
            <a:ext cx="2146200" cy="1147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Visualization and analyze</a:t>
            </a:r>
            <a:endParaRPr b="1"/>
          </a:p>
        </p:txBody>
      </p:sp>
      <p:sp>
        <p:nvSpPr>
          <p:cNvPr id="243" name="Google Shape;243;p35"/>
          <p:cNvSpPr/>
          <p:nvPr/>
        </p:nvSpPr>
        <p:spPr>
          <a:xfrm>
            <a:off x="3352500" y="1243350"/>
            <a:ext cx="518100" cy="26568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5"/>
          <p:cNvSpPr/>
          <p:nvPr/>
        </p:nvSpPr>
        <p:spPr>
          <a:xfrm>
            <a:off x="3870600" y="1099375"/>
            <a:ext cx="1879800" cy="4473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Dryer: 01/03</a:t>
            </a:r>
            <a:endParaRPr b="1"/>
          </a:p>
        </p:txBody>
      </p:sp>
      <p:sp>
        <p:nvSpPr>
          <p:cNvPr id="245" name="Google Shape;245;p35"/>
          <p:cNvSpPr/>
          <p:nvPr/>
        </p:nvSpPr>
        <p:spPr>
          <a:xfrm>
            <a:off x="3870600" y="2348100"/>
            <a:ext cx="1879800" cy="447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Production line: Flavor/Fragrance</a:t>
            </a:r>
            <a:endParaRPr b="1"/>
          </a:p>
        </p:txBody>
      </p:sp>
      <p:sp>
        <p:nvSpPr>
          <p:cNvPr id="246" name="Google Shape;246;p35"/>
          <p:cNvSpPr/>
          <p:nvPr/>
        </p:nvSpPr>
        <p:spPr>
          <a:xfrm>
            <a:off x="3870600" y="3676200"/>
            <a:ext cx="1879800" cy="4473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Time scale: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Dec/2020</a:t>
            </a:r>
            <a:endParaRPr b="1"/>
          </a:p>
        </p:txBody>
      </p:sp>
      <p:sp>
        <p:nvSpPr>
          <p:cNvPr id="247" name="Google Shape;247;p35"/>
          <p:cNvSpPr/>
          <p:nvPr/>
        </p:nvSpPr>
        <p:spPr>
          <a:xfrm>
            <a:off x="5750400" y="1271275"/>
            <a:ext cx="525600" cy="103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5"/>
          <p:cNvSpPr txBox="1"/>
          <p:nvPr/>
        </p:nvSpPr>
        <p:spPr>
          <a:xfrm>
            <a:off x="6290600" y="1139700"/>
            <a:ext cx="2494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10 Dryers but 11 and 5 are excluded</a:t>
            </a:r>
            <a:endParaRPr sz="1100"/>
          </a:p>
        </p:txBody>
      </p:sp>
      <p:sp>
        <p:nvSpPr>
          <p:cNvPr id="249" name="Google Shape;249;p35"/>
          <p:cNvSpPr/>
          <p:nvPr/>
        </p:nvSpPr>
        <p:spPr>
          <a:xfrm>
            <a:off x="5750400" y="2053650"/>
            <a:ext cx="266400" cy="10362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5"/>
          <p:cNvSpPr txBox="1"/>
          <p:nvPr/>
        </p:nvSpPr>
        <p:spPr>
          <a:xfrm>
            <a:off x="6083400" y="1572825"/>
            <a:ext cx="24051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 production lines in total: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C0000"/>
                </a:solidFill>
              </a:rPr>
              <a:t>Flavor</a:t>
            </a:r>
            <a:endParaRPr dirty="0">
              <a:solidFill>
                <a:srgbClr val="CC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C0000"/>
                </a:solidFill>
              </a:rPr>
              <a:t>Fragrance</a:t>
            </a:r>
            <a:endParaRPr dirty="0">
              <a:solidFill>
                <a:srgbClr val="CC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Chemical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Cosmetic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additive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Nutraceutical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Pharma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Vtamin</a:t>
            </a:r>
            <a:endParaRPr dirty="0"/>
          </a:p>
        </p:txBody>
      </p:sp>
      <p:sp>
        <p:nvSpPr>
          <p:cNvPr id="251" name="Google Shape;251;p35"/>
          <p:cNvSpPr/>
          <p:nvPr/>
        </p:nvSpPr>
        <p:spPr>
          <a:xfrm>
            <a:off x="5750400" y="3848100"/>
            <a:ext cx="525600" cy="103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5"/>
          <p:cNvSpPr txBox="1"/>
          <p:nvPr/>
        </p:nvSpPr>
        <p:spPr>
          <a:xfrm>
            <a:off x="6290600" y="3722850"/>
            <a:ext cx="2494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Data from 2016 to 2020</a:t>
            </a:r>
            <a:endParaRPr sz="1100"/>
          </a:p>
        </p:txBody>
      </p:sp>
      <p:sp>
        <p:nvSpPr>
          <p:cNvPr id="253" name="Google Shape;253;p35"/>
          <p:cNvSpPr/>
          <p:nvPr/>
        </p:nvSpPr>
        <p:spPr>
          <a:xfrm>
            <a:off x="7038075" y="1976000"/>
            <a:ext cx="103500" cy="2589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5"/>
          <p:cNvSpPr txBox="1"/>
          <p:nvPr/>
        </p:nvSpPr>
        <p:spPr>
          <a:xfrm>
            <a:off x="7141575" y="1905350"/>
            <a:ext cx="125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concentrate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body" idx="1"/>
          </p:nvPr>
        </p:nvSpPr>
        <p:spPr>
          <a:xfrm>
            <a:off x="4018575" y="1208025"/>
            <a:ext cx="4744500" cy="342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 sz="1900" dirty="0"/>
              <a:t>The figure explains the dryer 1’s performance which concentrates on Flavors. </a:t>
            </a:r>
            <a:endParaRPr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 sz="1900" dirty="0"/>
              <a:t>The downtime take most of the time. </a:t>
            </a:r>
            <a:r>
              <a:rPr lang="en-US" sz="1900" i="1" dirty="0">
                <a:highlight>
                  <a:srgbClr val="FFFF00"/>
                </a:highlight>
              </a:rPr>
              <a:t>Insight for Spray-Tek: Analyze type of customer  </a:t>
            </a:r>
            <a:endParaRPr sz="1900" i="1"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260" name="Google Shape;260;p36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process</a:t>
            </a:r>
            <a:endParaRPr/>
          </a:p>
        </p:txBody>
      </p:sp>
      <p:sp>
        <p:nvSpPr>
          <p:cNvPr id="261" name="Google Shape;261;p36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Data visualization</a:t>
            </a:r>
            <a:endParaRPr i="1"/>
          </a:p>
        </p:txBody>
      </p:sp>
      <p:pic>
        <p:nvPicPr>
          <p:cNvPr id="262" name="Google Shape;26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26" y="874876"/>
            <a:ext cx="2769050" cy="3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General working time </a:t>
            </a:r>
            <a:endParaRPr dirty="0"/>
          </a:p>
        </p:txBody>
      </p:sp>
      <p:pic>
        <p:nvPicPr>
          <p:cNvPr id="268" name="Google Shape;26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7100" y="879977"/>
            <a:ext cx="6305867" cy="3778123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7"/>
          <p:cNvSpPr txBox="1"/>
          <p:nvPr/>
        </p:nvSpPr>
        <p:spPr>
          <a:xfrm>
            <a:off x="143800" y="1181875"/>
            <a:ext cx="2553300" cy="249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Working times are displayed by each batch number followed by corresponding customer item number.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 dirty="0">
                <a:solidFill>
                  <a:schemeClr val="dk1"/>
                </a:solidFill>
                <a:highlight>
                  <a:srgbClr val="FFFF00"/>
                </a:highlight>
                <a:latin typeface="Calibri"/>
                <a:cs typeface="Calibri"/>
                <a:sym typeface="Calibri"/>
              </a:rPr>
              <a:t>Insight for Spray-Tek:  44190-0000 Customer_Item, they have almost the same drying time but first two of them have increased downtimes.</a:t>
            </a:r>
            <a:endParaRPr sz="1800" i="1" dirty="0">
              <a:highlight>
                <a:srgbClr val="FFFF00"/>
              </a:highlight>
            </a:endParaRPr>
          </a:p>
        </p:txBody>
      </p:sp>
      <p:sp>
        <p:nvSpPr>
          <p:cNvPr id="270" name="Google Shape;270;p37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Data visualization</a:t>
            </a:r>
            <a:endParaRPr i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>
            <a:spLocks noGrp="1"/>
          </p:cNvSpPr>
          <p:nvPr>
            <p:ph type="body" idx="1"/>
          </p:nvPr>
        </p:nvSpPr>
        <p:spPr>
          <a:xfrm>
            <a:off x="6125392" y="1274650"/>
            <a:ext cx="2844300" cy="32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dirty="0"/>
              <a:t>The Heatmap describes which customer item number orders are divided into batches.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highlight>
                  <a:srgbClr val="FFFF00"/>
                </a:highlight>
              </a:rPr>
              <a:t>Insight: The heat map can also be filtered by dryer. 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endParaRPr i="1"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76" name="Google Shape;276;p38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item Heatmaps</a:t>
            </a:r>
            <a:endParaRPr/>
          </a:p>
        </p:txBody>
      </p:sp>
      <p:pic>
        <p:nvPicPr>
          <p:cNvPr id="277" name="Google Shape;2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23" y="933850"/>
            <a:ext cx="5660675" cy="366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8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Data visualization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 txBox="1">
            <a:spLocks noGrp="1"/>
          </p:cNvSpPr>
          <p:nvPr>
            <p:ph type="body" idx="1"/>
          </p:nvPr>
        </p:nvSpPr>
        <p:spPr>
          <a:xfrm>
            <a:off x="227025" y="1282025"/>
            <a:ext cx="3007200" cy="32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The gap means the difference between batch number and unique customer item.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i="1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Insights: For dryers greater than 5 </a:t>
            </a:r>
            <a:endParaRPr i="1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i="1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      divided dryer</a:t>
            </a:r>
            <a:endParaRPr i="1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i="1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For dryers below 5</a:t>
            </a:r>
            <a:endParaRPr i="1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i="1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       balanced dryer. </a:t>
            </a:r>
            <a:endParaRPr i="1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 dirty="0"/>
          </a:p>
        </p:txBody>
      </p:sp>
      <p:sp>
        <p:nvSpPr>
          <p:cNvPr id="284" name="Google Shape;284;p39"/>
          <p:cNvSpPr txBox="1">
            <a:spLocks noGrp="1"/>
          </p:cNvSpPr>
          <p:nvPr>
            <p:ph type="title"/>
          </p:nvPr>
        </p:nvSpPr>
        <p:spPr>
          <a:xfrm>
            <a:off x="227013" y="313765"/>
            <a:ext cx="7303200" cy="4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Batch number VS Customer item</a:t>
            </a:r>
            <a:endParaRPr/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819" y="1078450"/>
            <a:ext cx="4681881" cy="36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>
            <a:spLocks noGrp="1"/>
          </p:cNvSpPr>
          <p:nvPr>
            <p:ph type="body" idx="2"/>
          </p:nvPr>
        </p:nvSpPr>
        <p:spPr>
          <a:xfrm>
            <a:off x="227013" y="754577"/>
            <a:ext cx="8691600" cy="3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</a:t>
            </a:r>
            <a:endParaRPr/>
          </a:p>
        </p:txBody>
      </p:sp>
      <p:sp>
        <p:nvSpPr>
          <p:cNvPr id="287" name="Google Shape;287;p39"/>
          <p:cNvSpPr/>
          <p:nvPr/>
        </p:nvSpPr>
        <p:spPr>
          <a:xfrm>
            <a:off x="562450" y="2701275"/>
            <a:ext cx="451500" cy="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9"/>
          <p:cNvSpPr/>
          <p:nvPr/>
        </p:nvSpPr>
        <p:spPr>
          <a:xfrm>
            <a:off x="562450" y="3497550"/>
            <a:ext cx="451500" cy="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ver Slides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ntent - No Photos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losing Slid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815</Words>
  <Application>Microsoft Macintosh PowerPoint</Application>
  <PresentationFormat>On-screen Show (16:9)</PresentationFormat>
  <Paragraphs>91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Century Gothic</vt:lpstr>
      <vt:lpstr>Calibri</vt:lpstr>
      <vt:lpstr>Simple Light</vt:lpstr>
      <vt:lpstr>Cover Slides</vt:lpstr>
      <vt:lpstr>Content - No Photos</vt:lpstr>
      <vt:lpstr>Closing Slide</vt:lpstr>
      <vt:lpstr>PowerPoint Presentation</vt:lpstr>
      <vt:lpstr>Overview</vt:lpstr>
      <vt:lpstr>Problem statement</vt:lpstr>
      <vt:lpstr>Potential solutions /Tools</vt:lpstr>
      <vt:lpstr>Data Structures</vt:lpstr>
      <vt:lpstr>Working process</vt:lpstr>
      <vt:lpstr>General working time </vt:lpstr>
      <vt:lpstr>Customer item Heatmaps</vt:lpstr>
      <vt:lpstr>Batch number VS Customer item</vt:lpstr>
      <vt:lpstr>Dryer performance</vt:lpstr>
      <vt:lpstr>Correlation Heatmap</vt:lpstr>
      <vt:lpstr>Clustering</vt:lpstr>
      <vt:lpstr>Clustering visualization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Apoorv Akhouri</cp:lastModifiedBy>
  <cp:revision>25</cp:revision>
  <dcterms:modified xsi:type="dcterms:W3CDTF">2021-05-10T16:03:49Z</dcterms:modified>
</cp:coreProperties>
</file>